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5" r:id="rId3"/>
    <p:sldMasterId id="2147483677" r:id="rId4"/>
  </p:sldMasterIdLst>
  <p:notesMasterIdLst>
    <p:notesMasterId r:id="rId18"/>
  </p:notesMasterIdLst>
  <p:sldIdLst>
    <p:sldId id="305" r:id="rId5"/>
    <p:sldId id="288" r:id="rId6"/>
    <p:sldId id="260" r:id="rId7"/>
    <p:sldId id="269" r:id="rId8"/>
    <p:sldId id="262" r:id="rId9"/>
    <p:sldId id="294" r:id="rId10"/>
    <p:sldId id="296" r:id="rId11"/>
    <p:sldId id="297" r:id="rId12"/>
    <p:sldId id="299" r:id="rId13"/>
    <p:sldId id="301" r:id="rId14"/>
    <p:sldId id="286" r:id="rId15"/>
    <p:sldId id="287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73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95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695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8"/>
      </p:cViewPr>
      <p:guideLst>
        <p:guide orient="horz" pos="218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DD623-AE33-4F83-AF40-071E020D8CD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680A-E3EC-4E6E-BC07-09D0D89F51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76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4730" algn="l" defTabSz="91376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8495" algn="l" defTabSz="91376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5695" algn="l" defTabSz="91376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3765" indent="0" algn="ctr">
              <a:buNone/>
              <a:defRPr sz="1900"/>
            </a:lvl3pPr>
            <a:lvl4pPr marL="1370965" indent="0" algn="ctr">
              <a:buNone/>
              <a:defRPr sz="1600"/>
            </a:lvl4pPr>
            <a:lvl5pPr marL="1827530" indent="0" algn="ctr">
              <a:buNone/>
              <a:defRPr sz="1600"/>
            </a:lvl5pPr>
            <a:lvl6pPr marL="2284730" indent="0" algn="ctr">
              <a:buNone/>
              <a:defRPr sz="1600"/>
            </a:lvl6pPr>
            <a:lvl7pPr marL="2741930" indent="0" algn="ctr">
              <a:buNone/>
              <a:defRPr sz="1600"/>
            </a:lvl7pPr>
            <a:lvl8pPr marL="3198495" indent="0" algn="ctr">
              <a:buNone/>
              <a:defRPr sz="1600"/>
            </a:lvl8pPr>
            <a:lvl9pPr marL="365569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899" cy="5811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0" y="2883740"/>
            <a:ext cx="1303021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 lIns="91389" tIns="45695" rIns="91389" bIns="45695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40"/>
            <a:ext cx="1303021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 lIns="91389" tIns="45695" rIns="91389" bIns="45695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40"/>
            <a:ext cx="1303021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 lIns="91389" tIns="45695" rIns="91389" bIns="45695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 lIns="91389" tIns="45695" rIns="91389" bIns="45695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 lIns="91389" tIns="45695" rIns="91389" bIns="45695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 lIns="91389" tIns="45695" rIns="91389" bIns="45695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2" y="112236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2" y="36020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3765" indent="0" algn="ctr">
              <a:buNone/>
              <a:defRPr sz="1900"/>
            </a:lvl3pPr>
            <a:lvl4pPr marL="1370965" indent="0" algn="ctr">
              <a:buNone/>
              <a:defRPr sz="1600"/>
            </a:lvl4pPr>
            <a:lvl5pPr marL="1827530" indent="0" algn="ctr">
              <a:buNone/>
              <a:defRPr sz="1600"/>
            </a:lvl5pPr>
            <a:lvl6pPr marL="2284730" indent="0" algn="ctr">
              <a:buNone/>
              <a:defRPr sz="1600"/>
            </a:lvl6pPr>
            <a:lvl7pPr marL="2741930" indent="0" algn="ctr">
              <a:buNone/>
              <a:defRPr sz="1600"/>
            </a:lvl7pPr>
            <a:lvl8pPr marL="3198495" indent="0" algn="ctr">
              <a:buNone/>
              <a:defRPr sz="1600"/>
            </a:lvl8pPr>
            <a:lvl9pPr marL="365569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73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7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2" y="1825626"/>
            <a:ext cx="518160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10" y="1825626"/>
            <a:ext cx="518160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365135"/>
            <a:ext cx="10515601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5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9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5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9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99" y="987425"/>
            <a:ext cx="6172201" cy="4873625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3765" indent="0">
              <a:buNone/>
              <a:defRPr sz="1100"/>
            </a:lvl3pPr>
            <a:lvl4pPr marL="1370965" indent="0">
              <a:buNone/>
              <a:defRPr sz="1000"/>
            </a:lvl4pPr>
            <a:lvl5pPr marL="1827530" indent="0">
              <a:buNone/>
              <a:defRPr sz="1000"/>
            </a:lvl5pPr>
            <a:lvl6pPr marL="2284730" indent="0">
              <a:buNone/>
              <a:defRPr sz="1000"/>
            </a:lvl6pPr>
            <a:lvl7pPr marL="2741930" indent="0">
              <a:buNone/>
              <a:defRPr sz="1000"/>
            </a:lvl7pPr>
            <a:lvl8pPr marL="3198495" indent="0">
              <a:buNone/>
              <a:defRPr sz="1000"/>
            </a:lvl8pPr>
            <a:lvl9pPr marL="365569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99" y="987425"/>
            <a:ext cx="6172201" cy="4873625"/>
          </a:xfrm>
        </p:spPr>
        <p:txBody>
          <a:bodyPr/>
          <a:lstStyle>
            <a:lvl1pPr marL="0" indent="0">
              <a:buNone/>
              <a:defRPr sz="3100"/>
            </a:lvl1pPr>
            <a:lvl2pPr marL="457200" indent="0">
              <a:buNone/>
              <a:defRPr sz="29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7530" indent="0">
              <a:buNone/>
              <a:defRPr sz="2000"/>
            </a:lvl5pPr>
            <a:lvl6pPr marL="2284730" indent="0">
              <a:buNone/>
              <a:defRPr sz="2000"/>
            </a:lvl6pPr>
            <a:lvl7pPr marL="2741930" indent="0">
              <a:buNone/>
              <a:defRPr sz="2000"/>
            </a:lvl7pPr>
            <a:lvl8pPr marL="3198495" indent="0">
              <a:buNone/>
              <a:defRPr sz="2000"/>
            </a:lvl8pPr>
            <a:lvl9pPr marL="365569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3765" indent="0">
              <a:buNone/>
              <a:defRPr sz="1100"/>
            </a:lvl3pPr>
            <a:lvl4pPr marL="1370965" indent="0">
              <a:buNone/>
              <a:defRPr sz="1000"/>
            </a:lvl4pPr>
            <a:lvl5pPr marL="1827530" indent="0">
              <a:buNone/>
              <a:defRPr sz="1000"/>
            </a:lvl5pPr>
            <a:lvl6pPr marL="2284730" indent="0">
              <a:buNone/>
              <a:defRPr sz="1000"/>
            </a:lvl6pPr>
            <a:lvl7pPr marL="2741930" indent="0">
              <a:buNone/>
              <a:defRPr sz="1000"/>
            </a:lvl7pPr>
            <a:lvl8pPr marL="3198495" indent="0">
              <a:buNone/>
              <a:defRPr sz="1000"/>
            </a:lvl8pPr>
            <a:lvl9pPr marL="365569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899" cy="58118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5" y="2883740"/>
            <a:ext cx="1303021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 lIns="108805" tIns="54405" rIns="108805" bIns="54405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6" y="2883740"/>
            <a:ext cx="1303021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 lIns="108805" tIns="54405" rIns="108805" bIns="54405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8" y="2883740"/>
            <a:ext cx="1303021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 lIns="108805" tIns="54405" rIns="108805" bIns="54405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3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7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7" y="2469198"/>
            <a:ext cx="1874522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 lIns="108805" tIns="54405" rIns="108805" bIns="54405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2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 lIns="108805" tIns="54405" rIns="108805" bIns="54405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6" y="2469198"/>
            <a:ext cx="1874522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 lIns="108805" tIns="54405" rIns="108805" bIns="54405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12" y="1825626"/>
            <a:ext cx="51816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10" y="1825626"/>
            <a:ext cx="51816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35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5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9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5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9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9" y="987425"/>
            <a:ext cx="6172201" cy="4873625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3765" indent="0">
              <a:buNone/>
              <a:defRPr sz="1100"/>
            </a:lvl3pPr>
            <a:lvl4pPr marL="1370965" indent="0">
              <a:buNone/>
              <a:defRPr sz="1000"/>
            </a:lvl4pPr>
            <a:lvl5pPr marL="1827530" indent="0">
              <a:buNone/>
              <a:defRPr sz="1000"/>
            </a:lvl5pPr>
            <a:lvl6pPr marL="2284730" indent="0">
              <a:buNone/>
              <a:defRPr sz="1000"/>
            </a:lvl6pPr>
            <a:lvl7pPr marL="2741930" indent="0">
              <a:buNone/>
              <a:defRPr sz="1000"/>
            </a:lvl7pPr>
            <a:lvl8pPr marL="3198495" indent="0">
              <a:buNone/>
              <a:defRPr sz="1000"/>
            </a:lvl8pPr>
            <a:lvl9pPr marL="365569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9" y="987425"/>
            <a:ext cx="6172201" cy="4873625"/>
          </a:xfrm>
        </p:spPr>
        <p:txBody>
          <a:bodyPr/>
          <a:lstStyle>
            <a:lvl1pPr marL="0" indent="0">
              <a:buNone/>
              <a:defRPr sz="3100"/>
            </a:lvl1pPr>
            <a:lvl2pPr marL="457200" indent="0">
              <a:buNone/>
              <a:defRPr sz="29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7530" indent="0">
              <a:buNone/>
              <a:defRPr sz="2000"/>
            </a:lvl5pPr>
            <a:lvl6pPr marL="2284730" indent="0">
              <a:buNone/>
              <a:defRPr sz="2000"/>
            </a:lvl6pPr>
            <a:lvl7pPr marL="2741930" indent="0">
              <a:buNone/>
              <a:defRPr sz="2000"/>
            </a:lvl7pPr>
            <a:lvl8pPr marL="3198495" indent="0">
              <a:buNone/>
              <a:defRPr sz="2000"/>
            </a:lvl8pPr>
            <a:lvl9pPr marL="365569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3765" indent="0">
              <a:buNone/>
              <a:defRPr sz="1100"/>
            </a:lvl3pPr>
            <a:lvl4pPr marL="1370965" indent="0">
              <a:buNone/>
              <a:defRPr sz="1000"/>
            </a:lvl4pPr>
            <a:lvl5pPr marL="1827530" indent="0">
              <a:buNone/>
              <a:defRPr sz="1000"/>
            </a:lvl5pPr>
            <a:lvl6pPr marL="2284730" indent="0">
              <a:buNone/>
              <a:defRPr sz="1000"/>
            </a:lvl6pPr>
            <a:lvl7pPr marL="2741930" indent="0">
              <a:buNone/>
              <a:defRPr sz="1000"/>
            </a:lvl7pPr>
            <a:lvl8pPr marL="3198495" indent="0">
              <a:buNone/>
              <a:defRPr sz="1000"/>
            </a:lvl8pPr>
            <a:lvl9pPr marL="365569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5"/>
            <a:ext cx="10515601" cy="1325563"/>
          </a:xfrm>
          <a:prstGeom prst="rect">
            <a:avLst/>
          </a:prstGeom>
        </p:spPr>
        <p:txBody>
          <a:bodyPr vert="horz" lIns="91389" tIns="45695" rIns="91389" bIns="4569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1" cy="4351338"/>
          </a:xfrm>
          <a:prstGeom prst="rect">
            <a:avLst/>
          </a:prstGeom>
        </p:spPr>
        <p:txBody>
          <a:bodyPr vert="horz" lIns="91389" tIns="45695" rIns="91389" bIns="4569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1" cy="365125"/>
          </a:xfrm>
          <a:prstGeom prst="rect">
            <a:avLst/>
          </a:prstGeom>
        </p:spPr>
        <p:txBody>
          <a:bodyPr vert="horz" lIns="91389" tIns="45695" rIns="91389" bIns="4569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B561D-C668-48BD-B552-8CC5773A8FA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799" cy="365125"/>
          </a:xfrm>
          <a:prstGeom prst="rect">
            <a:avLst/>
          </a:prstGeom>
        </p:spPr>
        <p:txBody>
          <a:bodyPr vert="horz" lIns="91389" tIns="45695" rIns="91389" bIns="4569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9" y="6356353"/>
            <a:ext cx="2743201" cy="365125"/>
          </a:xfrm>
          <a:prstGeom prst="rect">
            <a:avLst/>
          </a:prstGeom>
        </p:spPr>
        <p:txBody>
          <a:bodyPr vert="horz" lIns="91389" tIns="45695" rIns="91389" bIns="4569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"/>
            <a:ext cx="12192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>
            <a:fillRect/>
          </a:stretch>
        </p:blipFill>
        <p:spPr>
          <a:xfrm>
            <a:off x="-2" y="3"/>
            <a:ext cx="12192002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35"/>
            <a:ext cx="10515601" cy="1325563"/>
          </a:xfrm>
          <a:prstGeom prst="rect">
            <a:avLst/>
          </a:prstGeom>
        </p:spPr>
        <p:txBody>
          <a:bodyPr vert="horz" lIns="91389" tIns="45695" rIns="91389" bIns="4569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1" cy="4351338"/>
          </a:xfrm>
          <a:prstGeom prst="rect">
            <a:avLst/>
          </a:prstGeom>
        </p:spPr>
        <p:txBody>
          <a:bodyPr vert="horz" lIns="91389" tIns="45695" rIns="91389" bIns="4569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1" cy="365125"/>
          </a:xfrm>
          <a:prstGeom prst="rect">
            <a:avLst/>
          </a:prstGeom>
        </p:spPr>
        <p:txBody>
          <a:bodyPr vert="horz" lIns="91389" tIns="45695" rIns="91389" bIns="4569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799" cy="365125"/>
          </a:xfrm>
          <a:prstGeom prst="rect">
            <a:avLst/>
          </a:prstGeom>
        </p:spPr>
        <p:txBody>
          <a:bodyPr vert="horz" lIns="91389" tIns="45695" rIns="91389" bIns="4569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356353"/>
            <a:ext cx="2743201" cy="365125"/>
          </a:xfrm>
          <a:prstGeom prst="rect">
            <a:avLst/>
          </a:prstGeom>
        </p:spPr>
        <p:txBody>
          <a:bodyPr vert="horz" lIns="91389" tIns="45695" rIns="91389" bIns="4569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"/>
            <a:ext cx="12192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>
            <a:fillRect/>
          </a:stretch>
        </p:blipFill>
        <p:spPr>
          <a:xfrm>
            <a:off x="-2" y="3"/>
            <a:ext cx="12192002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l" defTabSz="1087755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780" indent="-271780" algn="l" defTabSz="1087755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271780" algn="l" defTabSz="1087755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1780" algn="l" defTabSz="1087755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365" indent="-271780" algn="l" defTabSz="1087755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25" indent="-271780" algn="l" defTabSz="1087755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120" indent="-271780" algn="l" defTabSz="1087755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315" indent="-271780" algn="l" defTabSz="1087755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75" indent="-271780" algn="l" defTabSz="1087755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070" indent="-271780" algn="l" defTabSz="1087755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75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5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14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90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09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29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/>
          <p:nvPr/>
        </p:nvSpPr>
        <p:spPr>
          <a:xfrm>
            <a:off x="1524000" y="43815"/>
            <a:ext cx="9144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PHÒNG GD - ĐT ĐĂK SONG</a:t>
            </a:r>
            <a:endParaRPr lang="vi-VN" altLang="x-none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TRƯỜNG THCS NGUYỄN TẤT THÀNH</a:t>
            </a:r>
          </a:p>
        </p:txBody>
      </p:sp>
      <p:sp>
        <p:nvSpPr>
          <p:cNvPr id="2051" name="Text Box 5"/>
          <p:cNvSpPr txBox="1"/>
          <p:nvPr/>
        </p:nvSpPr>
        <p:spPr>
          <a:xfrm>
            <a:off x="2919730" y="3170555"/>
            <a:ext cx="65735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Môn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Lịch sử và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Địa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- Bộ CTST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3" name="AutoShape 7"/>
          <p:cNvSpPr/>
          <p:nvPr/>
        </p:nvSpPr>
        <p:spPr>
          <a:xfrm>
            <a:off x="3886200" y="943610"/>
            <a:ext cx="4321175" cy="142875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88C115">
                  <a:alpha val="0"/>
                </a:srgbClr>
              </a:gs>
              <a:gs pos="100000">
                <a:srgbClr val="0000FF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sz="3600">
              <a:latin typeface="Tahoma" panose="020B0604030504040204" pitchFamily="34" charset="0"/>
            </a:endParaRPr>
          </a:p>
        </p:txBody>
      </p:sp>
      <p:pic>
        <p:nvPicPr>
          <p:cNvPr id="2054" name="Picture 8" descr="Fborder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02030"/>
            <a:ext cx="414338" cy="493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WordArt 9"/>
          <p:cNvSpPr>
            <a:spLocks noTextEdit="1"/>
          </p:cNvSpPr>
          <p:nvPr/>
        </p:nvSpPr>
        <p:spPr>
          <a:xfrm>
            <a:off x="2514600" y="1752600"/>
            <a:ext cx="762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Top">
                <a:rot lat="0" lon="0" rev="0"/>
              </a:camera>
              <a:lightRig rig="legacyFlat3" dir="b"/>
            </a:scene3d>
            <a:sp3d extrusionH="354000" prstMaterial="legacyMatte">
              <a:extrusionClr>
                <a:srgbClr val="00CC66"/>
              </a:extrusionClr>
            </a:sp3d>
          </a:bodyPr>
          <a:lstStyle/>
          <a:p>
            <a:pPr algn="ctr"/>
            <a:r>
              <a:rPr lang="en-US" sz="3000" b="1" dirty="0" err="1">
                <a:solidFill>
                  <a:srgbClr val="FF0000">
                    <a:alpha val="87842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FF0000">
                    <a:alpha val="87842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>
                    <a:alpha val="87842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3000" b="1" dirty="0">
                <a:solidFill>
                  <a:srgbClr val="FF0000">
                    <a:alpha val="87842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>
                    <a:alpha val="87842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>
                    <a:alpha val="87842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>
                    <a:alpha val="87842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FF0000">
                    <a:alpha val="87842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>
                    <a:alpha val="87842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FF0000">
                    <a:alpha val="87842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>
                    <a:alpha val="87842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>
                    <a:alpha val="87842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>
                    <a:alpha val="87842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>
                    <a:alpha val="87842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>
                    <a:alpha val="87842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FF0000">
                    <a:alpha val="87842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>
                    <a:alpha val="87842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000" b="1" dirty="0">
                <a:solidFill>
                  <a:srgbClr val="FF0000">
                    <a:alpha val="87842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>
                    <a:alpha val="87842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endParaRPr lang="en-US" sz="3000" b="1" dirty="0">
              <a:solidFill>
                <a:srgbClr val="FF0000">
                  <a:alpha val="87842"/>
                </a:srgb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6" name="Text Box 10"/>
          <p:cNvSpPr txBox="1"/>
          <p:nvPr/>
        </p:nvSpPr>
        <p:spPr>
          <a:xfrm>
            <a:off x="2254885" y="4829175"/>
            <a:ext cx="76822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</a:t>
            </a:r>
            <a:r>
              <a:rPr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áo viên thực hiện: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TRẦN THỊ HẢI VÂN</a:t>
            </a:r>
          </a:p>
        </p:txBody>
      </p:sp>
      <p:sp>
        <p:nvSpPr>
          <p:cNvPr id="2057" name="AutoShape 11"/>
          <p:cNvSpPr/>
          <p:nvPr/>
        </p:nvSpPr>
        <p:spPr>
          <a:xfrm>
            <a:off x="8458200" y="6172200"/>
            <a:ext cx="790575" cy="4318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sz="3600">
              <a:latin typeface="Tahoma" panose="020B0604030504040204" pitchFamily="34" charset="0"/>
            </a:endParaRPr>
          </a:p>
        </p:txBody>
      </p:sp>
      <p:sp>
        <p:nvSpPr>
          <p:cNvPr id="2058" name="AutoShape 12"/>
          <p:cNvSpPr/>
          <p:nvPr/>
        </p:nvSpPr>
        <p:spPr>
          <a:xfrm>
            <a:off x="2819400" y="6172200"/>
            <a:ext cx="790575" cy="4318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sz="3600">
              <a:latin typeface="Tahoma" panose="020B0604030504040204" pitchFamily="34" charset="0"/>
            </a:endParaRPr>
          </a:p>
        </p:txBody>
      </p:sp>
      <p:pic>
        <p:nvPicPr>
          <p:cNvPr id="2059" name="Picture 11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374188" y="1588"/>
            <a:ext cx="1295400" cy="1290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12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1295400" cy="1290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14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567363"/>
            <a:ext cx="1295400" cy="1290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Picture 15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374188" y="5564188"/>
            <a:ext cx="1295400" cy="1290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3" name="AutoShape 12"/>
          <p:cNvSpPr/>
          <p:nvPr/>
        </p:nvSpPr>
        <p:spPr>
          <a:xfrm>
            <a:off x="5562600" y="6426200"/>
            <a:ext cx="790575" cy="4318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sz="3600">
              <a:latin typeface="Tahoma" panose="020B0604030504040204" pitchFamily="34" charset="0"/>
            </a:endParaRPr>
          </a:p>
        </p:txBody>
      </p:sp>
      <p:pic>
        <p:nvPicPr>
          <p:cNvPr id="535570" name="Picture 18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3810000"/>
            <a:ext cx="127635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5571" name="Picture 19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38200" y="3886200"/>
            <a:ext cx="127635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5572" name="Picture 20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4400" y="5715000"/>
            <a:ext cx="127635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5573" name="Picture 21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5715000"/>
            <a:ext cx="1276350" cy="94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0"/>
          <p:cNvSpPr txBox="1"/>
          <p:nvPr/>
        </p:nvSpPr>
        <p:spPr>
          <a:xfrm>
            <a:off x="4012565" y="5586095"/>
            <a:ext cx="41706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học</a:t>
            </a:r>
            <a:r>
              <a:rPr 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: 2022 - 2023</a:t>
            </a:r>
          </a:p>
        </p:txBody>
      </p:sp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03646 0.20976 C 0.10156 0.18941 0.17482 0.2204 0.2408 0.20166 C 0.25781 0.19195 0.2441 0.20236 0.2526 0.18894 C 0.25607 0.18339 0.26476 0.17345 0.26476 0.17345 C 0.27048 0.15842 0.26892 0.14246 0.27344 0.12696 C 0.27413 0.11818 0.27413 0.10985 0.27604 0.10129 C 0.27778 0.09574 0.28003 0.09065 0.28177 0.0858 C 0.28281 0.08325 0.28542 0.07794 0.28542 0.07817 C 0.28906 0.05712 0.29219 0.03353 0.30607 0.01596 C 0.31354 -0.00486 0.32222 -0.01272 0.34722 -0.02012 C 0.35191 -0.03284 0.36215 -0.04024 0.37118 -0.05111 C 0.37396 -0.05898 0.37517 -0.06753 0.38021 -0.07424 C 0.38385 -0.07933 0.39184 -0.08973 0.39184 -0.0895 C 0.40694 -0.13021 0.37951 -0.21624 0.40989 -0.25509 C 0.41337 -0.26411 0.4118 -0.27452 0.41562 -0.2833 C 0.41701 -0.28677 0.42205 -0.28839 0.42448 -0.29117 C 0.42864 -0.29602 0.43212 -0.30134 0.43628 -0.30666 C 0.43802 -0.30921 0.44236 -0.31406 0.44236 -0.31383 C 0.44739 -0.32771 0.44375 -0.32008 0.45677 -0.33742 C 0.45868 -0.33996 0.46111 -0.34274 0.46319 -0.34528 C 0.4651 -0.34783 0.4691 -0.35292 0.4691 -0.35268 C 0.48351 -0.39154 0.52587 -0.38691 0.56684 -0.38899 C 0.59201 -0.39639 0.5783 -0.39316 0.60816 -0.39686 C 0.63229 -0.40379 0.6625 -0.40472 0.68837 -0.40703 C 0.75538 -0.42623 0.82604 -0.42392 0.89566 -0.4253 C 0.91701 -0.43132 0.90833 -0.42738 0.92222 -0.43571 C 0.93594 -0.45375 0.92795 -0.44797 0.94323 -0.45629 C 0.94757 -0.46832 0.95625 -0.47942 0.97274 -0.47942 " pathEditMode="relative" rAng="0" ptsTypes="fffffffffffffffffffffffffffA">
                                      <p:cBhvr>
                                        <p:cTn id="11" dur="1900" fill="hold"/>
                                        <p:tgtEl>
                                          <p:spTgt spid="535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00" y="-33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14479 0.02844 C -0.10938 0.01156 -0.06945 0.03723 -0.03351 0.02197 C -0.02431 0.01364 -0.03177 0.02243 -0.02709 0.0111 C -0.02518 0.00647 -0.02049 -0.00185 -0.02049 -0.00162 C -0.01736 -0.01434 -0.01823 -0.02752 -0.0158 -0.0407 C -0.01528 -0.04787 -0.01528 -0.05504 -0.01424 -0.06221 C -0.01337 -0.06661 -0.01215 -0.07077 -0.01111 -0.07493 C -0.01059 -0.07701 -0.0092 -0.08141 -0.0092 -0.08118 C -0.00712 -0.09875 -0.00556 -0.11818 0.00208 -0.13298 C 0.00607 -0.15032 0.01076 -0.15703 0.02448 -0.16304 C 0.02708 -0.17391 0.03264 -0.17993 0.0375 -0.18895 C 0.03906 -0.19542 0.03958 -0.20259 0.04236 -0.20814 C 0.04444 -0.21254 0.04878 -0.22109 0.04878 -0.22086 C 0.05694 -0.25486 0.04201 -0.32655 0.05851 -0.35893 C 0.06041 -0.36656 0.05955 -0.37512 0.06163 -0.38252 C 0.0625 -0.38529 0.0651 -0.38668 0.06649 -0.38899 C 0.06875 -0.39316 0.07066 -0.39755 0.07291 -0.40194 C 0.07396 -0.40403 0.07621 -0.40819 0.07621 -0.40796 C 0.07899 -0.41952 0.07691 -0.41304 0.08403 -0.42761 C 0.08507 -0.4297 0.08646 -0.43201 0.0875 -0.43409 C 0.08854 -0.43617 0.0908 -0.44057 0.0908 -0.44033 C 0.09861 -0.47271 0.1217 -0.46878 0.14392 -0.47063 C 0.15764 -0.47664 0.15017 -0.4741 0.16649 -0.47711 C 0.17969 -0.48289 0.19601 -0.48358 0.21007 -0.48566 C 0.24653 -0.50139 0.28507 -0.49954 0.32292 -0.50069 C 0.33455 -0.50555 0.32986 -0.50231 0.3375 -0.50925 C 0.34496 -0.52428 0.34062 -0.51943 0.34878 -0.52637 C 0.35121 -0.53654 0.3559 -0.54602 0.36493 -0.54602 " pathEditMode="relative" rAng="0" ptsTypes="fffffffffffffffffffffffffffA">
                                      <p:cBhvr>
                                        <p:cTn id="13" dur="1900" fill="hold"/>
                                        <p:tgtEl>
                                          <p:spTgt spid="535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0" y="-283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18646 0.09019 C -0.15105 0.07585 -0.11129 0.09782 -0.07535 0.08487 C -0.06615 0.0777 -0.07362 0.08511 -0.06893 0.07562 C -0.06702 0.07169 -0.06233 0.06452 -0.06233 0.06475 C -0.05938 0.05388 -0.06007 0.04278 -0.05782 0.03191 C -0.0573 0.02567 -0.0573 0.01966 -0.05626 0.01364 C -0.05539 0.00994 -0.05417 0.00647 -0.05313 0.00277 C -0.05261 0.00116 -0.05122 -0.00255 -0.05122 -0.00231 C -0.04914 -0.01735 -0.04757 -0.03377 -0.03994 -0.04625 C -0.03594 -0.06106 -0.03126 -0.06684 -0.01754 -0.07193 C -0.01494 -0.08094 -0.00938 -0.08626 -0.00452 -0.0939 C -0.00296 -0.09921 -0.00244 -0.10546 0.00034 -0.11008 C 0.00243 -0.11378 0.00659 -0.12095 0.00659 -0.12072 C 0.01476 -0.14986 -5E-6 -0.21045 0.01632 -0.23798 C 0.01823 -0.24445 0.01737 -0.25162 0.01945 -0.25786 C 0.02032 -0.26018 0.02292 -0.26133 0.02431 -0.26341 C 0.02657 -0.26688 0.02847 -0.27058 0.03073 -0.27428 C 0.03178 -0.27613 0.03403 -0.2796 0.03403 -0.27937 C 0.03681 -0.28932 0.03473 -0.28377 0.04185 -0.29602 C 0.04288 -0.29787 0.04428 -0.29995 0.04532 -0.30157 C 0.04636 -0.30342 0.04862 -0.30712 0.04862 -0.30689 C 0.05643 -0.33441 0.07935 -0.33094 0.10157 -0.33256 C 0.11528 -0.33765 0.10782 -0.33557 0.12414 -0.33811 C 0.13733 -0.34297 0.15365 -0.34366 0.16754 -0.34528 C 0.20382 -0.3587 0.24219 -0.35708 0.27987 -0.358 C 0.2915 -0.36217 0.28681 -0.35939 0.29445 -0.3654 C 0.30191 -0.37812 0.29757 -0.37396 0.30573 -0.37974 C 0.30816 -0.38853 0.31285 -0.39639 0.32188 -0.39639 " pathEditMode="relative" rAng="0" ptsTypes="fffffffffffffffffffffffffffA">
                                      <p:cBhvr>
                                        <p:cTn id="15" dur="1900" fill="hold"/>
                                        <p:tgtEl>
                                          <p:spTgt spid="535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-24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33333E-6 2.75671E-6 C 0.06511 -0.0118 0.13837 0.00624 0.20434 -0.00463 C 0.22136 -0.01041 0.20764 -0.00417 0.21615 -0.01226 C 0.21962 -0.0155 0.2283 -0.02128 0.2283 -0.02105 C 0.23403 -0.03007 0.23247 -0.03932 0.23698 -0.04834 C 0.23768 -0.05343 0.23768 -0.05851 0.23959 -0.06337 C 0.24132 -0.06661 0.24358 -0.06938 0.24532 -0.07239 C 0.24636 -0.07378 0.24896 -0.07678 0.24896 -0.07655 C 0.25261 -0.08904 0.25573 -0.10269 0.26962 -0.11309 C 0.27709 -0.12535 0.28577 -0.13021 0.31077 -0.13437 C 0.31545 -0.14177 0.3257 -0.14616 0.33473 -0.15241 C 0.3375 -0.15703 0.33872 -0.16212 0.34375 -0.16605 C 0.3474 -0.16906 0.35539 -0.17507 0.35539 -0.17484 C 0.37049 -0.19866 0.34306 -0.24885 0.37344 -0.27151 C 0.37691 -0.27683 0.37535 -0.28284 0.37917 -0.28816 C 0.38056 -0.29001 0.38559 -0.29094 0.38802 -0.29256 C 0.39219 -0.29556 0.39566 -0.29857 0.39983 -0.30158 C 0.40157 -0.30319 0.40591 -0.30597 0.40591 -0.30574 C 0.41094 -0.31406 0.4073 -0.30944 0.42032 -0.31961 C 0.42223 -0.32123 0.42466 -0.32285 0.42674 -0.32424 C 0.42865 -0.32563 0.43264 -0.32886 0.43264 -0.32863 C 0.44705 -0.3513 0.48941 -0.34852 0.53039 -0.34991 C 0.55556 -0.35407 0.54184 -0.35222 0.5717 -0.3543 C 0.59584 -0.35847 0.62605 -0.35893 0.65191 -0.36032 C 0.71893 -0.37142 0.78959 -0.37003 0.8592 -0.37096 C 0.88056 -0.37442 0.87188 -0.37211 0.88577 -0.3772 C 0.89948 -0.38761 0.8915 -0.38437 0.90677 -0.38923 C 0.91111 -0.39616 0.9198 -0.40264 0.93629 -0.40264 " pathEditMode="relative" rAng="0" ptsTypes="fffffffffffffffffffffffffffA">
                                      <p:cBhvr>
                                        <p:cTn id="17" dur="1900" fill="hold"/>
                                        <p:tgtEl>
                                          <p:spTgt spid="535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00" y="-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5800" y="1625600"/>
            <a:ext cx="9944100" cy="4813300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58893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sp>
        <p:nvSpPr>
          <p:cNvPr id="94" name="文本框 93"/>
          <p:cNvSpPr txBox="1"/>
          <p:nvPr/>
        </p:nvSpPr>
        <p:spPr>
          <a:xfrm>
            <a:off x="-310844" y="426575"/>
            <a:ext cx="125351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C0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3. Tầm quan trọng của việc nắm các </a:t>
            </a:r>
          </a:p>
          <a:p>
            <a:pPr algn="ctr"/>
            <a:r>
              <a:rPr lang="en-US" altLang="zh-CN" sz="3200" b="1">
                <a:solidFill>
                  <a:srgbClr val="FFC0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khái niệm và kĩ năng Địa lí</a:t>
            </a:r>
            <a:endParaRPr lang="zh-CN" altLang="en-US" sz="3200" b="1">
              <a:solidFill>
                <a:srgbClr val="FFC000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  <a:p>
            <a:pPr algn="ctr"/>
            <a:endParaRPr lang="zh-CN" altLang="en-US" sz="3200" b="1">
              <a:solidFill>
                <a:srgbClr val="FFC000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1827243" y="2184730"/>
            <a:ext cx="7031072" cy="3487420"/>
          </a:xfrm>
          <a:prstGeom prst="rect">
            <a:avLst/>
          </a:prstGeom>
        </p:spPr>
        <p:txBody>
          <a:bodyPr wrap="square" lIns="91389" tIns="45695" rIns="91389" bIns="45695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nl-NL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3:</a:t>
            </a:r>
          </a:p>
          <a:p>
            <a:pPr algn="just"/>
            <a:r>
              <a:rPr lang="nl-NL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SGK và câu chuyện mục 2 trang 111 SGK.Thảo luận cặp đôi</a:t>
            </a:r>
            <a:r>
              <a:rPr lang="en-US" altLang="nl-NL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nl-NL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biết: </a:t>
            </a:r>
            <a:endParaRPr lang="en-US" sz="2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Việc nắm các khái niệm và kĩ năng Địa lí có tầm quan trọng như thế nào?</a:t>
            </a:r>
            <a:endParaRPr lang="en-US" sz="2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Cho ví dụ về việc vận dụng kiến thức và kĩ năng địa lí vào cuộc sống.</a:t>
            </a:r>
            <a:endParaRPr lang="en-US" sz="2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zh-CN" altLang="en-US" sz="2400" b="1" i="1" dirty="0">
              <a:solidFill>
                <a:prstClr val="white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3149612" y="449761"/>
            <a:ext cx="5892799" cy="906780"/>
            <a:chOff x="994820" y="448892"/>
            <a:chExt cx="5886671" cy="906780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306830"/>
                <a:endParaRPr lang="zh-CN" altLang="en-US" sz="26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06830"/>
                <a:endParaRPr lang="zh-CN" altLang="en-US" sz="2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69" y="448892"/>
              <a:ext cx="4679202" cy="906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06830"/>
              <a:r>
                <a:rPr lang="en-US" altLang="zh-CN" sz="5300" b="1">
                  <a:solidFill>
                    <a:srgbClr val="FF0000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LUYỆN TẬP</a:t>
              </a:r>
              <a:endParaRPr lang="en-US" altLang="zh-CN" sz="5300" b="1" dirty="0">
                <a:solidFill>
                  <a:srgbClr val="FF00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5165" y="2301055"/>
          <a:ext cx="11298536" cy="2687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3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7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10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thấy hứng thú về môn Địa lí.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học được điều gì qua bài học hôm nay?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tiếp tục tìm hiểu thông tin về Địa lí bằng cách nào?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文本框 45"/>
          <p:cNvSpPr txBox="1"/>
          <p:nvPr/>
        </p:nvSpPr>
        <p:spPr>
          <a:xfrm>
            <a:off x="2110672" y="1419517"/>
            <a:ext cx="7738110" cy="643890"/>
          </a:xfrm>
          <a:prstGeom prst="rect">
            <a:avLst/>
          </a:prstGeom>
          <a:noFill/>
        </p:spPr>
        <p:txBody>
          <a:bodyPr wrap="none" lIns="91389" tIns="45695" rIns="91389" bIns="45695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FFE88B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Điền thông tin để hoàn thành bảng sau</a:t>
            </a:r>
            <a:endParaRPr lang="en-US" altLang="zh-CN" sz="3600" b="1" dirty="0">
              <a:solidFill>
                <a:srgbClr val="FFE88B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389197" y="325694"/>
            <a:ext cx="5772482" cy="906780"/>
            <a:chOff x="994820" y="448892"/>
            <a:chExt cx="5886671" cy="906780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307465"/>
                <a:endParaRPr lang="zh-CN" altLang="en-US" sz="26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07465"/>
                <a:endParaRPr lang="zh-CN" altLang="en-US" sz="2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69" y="448892"/>
              <a:ext cx="3864646" cy="906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7465"/>
              <a:r>
                <a:rPr lang="en-US" altLang="zh-CN" sz="5300" b="1">
                  <a:solidFill>
                    <a:srgbClr val="FF0000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VẬN DỤNG</a:t>
              </a:r>
              <a:endParaRPr lang="en-US" altLang="zh-CN" sz="5300" b="1" dirty="0">
                <a:solidFill>
                  <a:srgbClr val="FF00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89198" y="1348123"/>
            <a:ext cx="11396404" cy="2176825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indent="544195" algn="just" defTabSz="1307465" fontAlgn="base">
              <a:lnSpc>
                <a:spcPct val="115000"/>
              </a:lnSpc>
              <a:spcBef>
                <a:spcPct val="0"/>
              </a:spcBef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nl-N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 tầm những câu ca dao và tục ngữ </a:t>
            </a: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mối quan hệ giữa thiên nhiên và con người.</a:t>
            </a:r>
            <a:endParaRPr lang="en-US" sz="4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4195" algn="just" defTabSz="1307465" fontAlgn="base">
              <a:lnSpc>
                <a:spcPct val="115000"/>
              </a:lnSpc>
              <a:spcBef>
                <a:spcPct val="0"/>
              </a:spcBef>
            </a:pP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42" y="10"/>
            <a:ext cx="12405353" cy="69707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"/>
            <a:ext cx="122047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35" y="4543066"/>
            <a:ext cx="2230809" cy="2093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601"/>
            <a:ext cx="583268" cy="409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95990" y="5663640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13" y="991464"/>
            <a:ext cx="1487437" cy="13932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82" y="731606"/>
            <a:ext cx="1997731" cy="62391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395964" y="2087411"/>
            <a:ext cx="1354086" cy="1168596"/>
            <a:chOff x="8395962" y="2087411"/>
            <a:chExt cx="1354086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510221" y="2248515"/>
              <a:ext cx="1047115" cy="84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900" dirty="0" err="1">
                  <a:solidFill>
                    <a:srgbClr val="FF69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Em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62269" y="1678432"/>
            <a:ext cx="1458978" cy="1168596"/>
            <a:chOff x="2962279" y="1678431"/>
            <a:chExt cx="1458979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0718769">
              <a:off x="2962279" y="1877069"/>
              <a:ext cx="1323341" cy="8451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900" dirty="0" err="1">
                  <a:solidFill>
                    <a:srgbClr val="099F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Tạm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784" y="2031260"/>
            <a:ext cx="1354086" cy="1168596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793805" y="2195805"/>
              <a:ext cx="1219835" cy="8451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900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Biệt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45749" y="1967332"/>
            <a:ext cx="1354085" cy="1168596"/>
            <a:chOff x="6545751" y="1967332"/>
            <a:chExt cx="1354086" cy="116859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591130" y="2168229"/>
              <a:ext cx="1150621" cy="8451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900" dirty="0" err="1">
                  <a:solidFill>
                    <a:srgbClr val="FF4F66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Các</a:t>
              </a: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4" y="180500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9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436562"/>
            <a:ext cx="2214563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436562"/>
            <a:ext cx="228600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1" y="330200"/>
            <a:ext cx="23114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3675062"/>
            <a:ext cx="2214563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7" y="3675062"/>
            <a:ext cx="2028825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3700462"/>
            <a:ext cx="2289174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66047" y="3228945"/>
            <a:ext cx="1059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1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83513" y="3276598"/>
            <a:ext cx="1059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2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485981" y="3267045"/>
            <a:ext cx="1059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3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93048" y="6170552"/>
            <a:ext cx="1059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4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82222" y="6170552"/>
            <a:ext cx="1059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5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235427" y="6186396"/>
            <a:ext cx="1059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6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矩形 101"/>
          <p:cNvSpPr/>
          <p:nvPr/>
        </p:nvSpPr>
        <p:spPr>
          <a:xfrm>
            <a:off x="759460" y="2612390"/>
            <a:ext cx="3829050" cy="3336925"/>
          </a:xfrm>
          <a:prstGeom prst="rect">
            <a:avLst/>
          </a:prstGeom>
        </p:spPr>
        <p:txBody>
          <a:bodyPr wrap="square" lIns="91389" tIns="45695" rIns="91389" bIns="45695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các bức ảnh, gọi tên các hiện tượng thiên nhiên và hoạt động kinh tế xã hội trong từng hình</a:t>
            </a:r>
            <a:r>
              <a:rPr lang="en-US" sz="2200" b="1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Kể thêm các hiện tượng thiên nhiên mà hàng ngày các em quan sát được.</a:t>
            </a:r>
            <a:endParaRPr lang="en-US" sz="2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zh-CN" altLang="en-US" sz="2200" b="1" i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1"/>
          <p:cNvGrpSpPr/>
          <p:nvPr/>
        </p:nvGrpSpPr>
        <p:grpSpPr>
          <a:xfrm>
            <a:off x="326570" y="1604210"/>
            <a:ext cx="5159829" cy="4744339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0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1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4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5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6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37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38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2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3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4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5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6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7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8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9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0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1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2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3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4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5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6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7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8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9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0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1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2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3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4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5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6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7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8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119" name="组合 91"/>
          <p:cNvGrpSpPr/>
          <p:nvPr/>
        </p:nvGrpSpPr>
        <p:grpSpPr>
          <a:xfrm>
            <a:off x="994821" y="610702"/>
            <a:ext cx="3731016" cy="768350"/>
            <a:chOff x="994820" y="496392"/>
            <a:chExt cx="5886671" cy="768350"/>
          </a:xfrm>
        </p:grpSpPr>
        <p:grpSp>
          <p:nvGrpSpPr>
            <p:cNvPr id="120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2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1" name="文本框 93"/>
            <p:cNvSpPr txBox="1"/>
            <p:nvPr/>
          </p:nvSpPr>
          <p:spPr>
            <a:xfrm>
              <a:off x="1595867" y="496392"/>
              <a:ext cx="3938396" cy="76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rgbClr val="FF0000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MỞ ĐẦU</a:t>
              </a:r>
              <a:endPara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4405390" y="1520482"/>
            <a:ext cx="6184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C0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1. Sự lí thú của việc học môn Địa lí</a:t>
            </a:r>
            <a:endParaRPr lang="en-US" altLang="zh-CN" sz="3200" b="1" dirty="0">
              <a:solidFill>
                <a:srgbClr val="FFC000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419490" y="2561274"/>
            <a:ext cx="63576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C0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2. Vai trò của Địa lí trong cuộc sống</a:t>
            </a:r>
          </a:p>
        </p:txBody>
      </p: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995667" y="1952691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/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/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3829611" y="420961"/>
            <a:ext cx="4579620" cy="643890"/>
          </a:xfrm>
          <a:prstGeom prst="rect">
            <a:avLst/>
          </a:prstGeom>
          <a:noFill/>
        </p:spPr>
        <p:txBody>
          <a:bodyPr wrap="none" lIns="91389" tIns="45695" rIns="91389" bIns="45695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FFE88B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TIẾT 3-BÀI MỞ ĐẦU</a:t>
            </a:r>
            <a:endParaRPr lang="en-US" altLang="zh-CN" sz="3600" b="1" dirty="0">
              <a:solidFill>
                <a:srgbClr val="FFE88B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28"/>
          <p:cNvSpPr txBox="1"/>
          <p:nvPr/>
        </p:nvSpPr>
        <p:spPr>
          <a:xfrm>
            <a:off x="4405645" y="3565591"/>
            <a:ext cx="655320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sz="3200" b="1">
                <a:solidFill>
                  <a:srgbClr val="FFC0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3. Tầm quan trọng của việc nắm các </a:t>
            </a:r>
          </a:p>
          <a:p>
            <a:pPr algn="just"/>
            <a:r>
              <a:rPr lang="en-US" altLang="zh-CN" sz="3200" b="1">
                <a:solidFill>
                  <a:srgbClr val="FFC0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khái niệm và kĩ năng Địa lí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844278" y="1480300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/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/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" name="文本框 45"/>
          <p:cNvSpPr txBox="1"/>
          <p:nvPr/>
        </p:nvSpPr>
        <p:spPr>
          <a:xfrm>
            <a:off x="4618916" y="420961"/>
            <a:ext cx="3001010" cy="643890"/>
          </a:xfrm>
          <a:prstGeom prst="rect">
            <a:avLst/>
          </a:prstGeom>
          <a:noFill/>
        </p:spPr>
        <p:txBody>
          <a:bodyPr wrap="none" lIns="91389" tIns="45695" rIns="91389" bIns="45695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FFE88B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BÀI MỞ ĐẦU</a:t>
            </a:r>
            <a:endParaRPr lang="en-US" altLang="zh-CN" sz="3600" b="1" dirty="0">
              <a:solidFill>
                <a:srgbClr val="FFE88B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4"/>
          <p:cNvSpPr txBox="1"/>
          <p:nvPr/>
        </p:nvSpPr>
        <p:spPr>
          <a:xfrm>
            <a:off x="3680500" y="1416417"/>
            <a:ext cx="618490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C0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1. Sự lí thú của việc học môn Địa lí</a:t>
            </a:r>
            <a:endParaRPr lang="zh-CN" altLang="en-US" sz="3200" b="1">
              <a:solidFill>
                <a:srgbClr val="FFC000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>
                <a:solidFill>
                  <a:srgbClr val="FFC0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endParaRPr lang="en-US" altLang="zh-CN" sz="3200" b="1" dirty="0">
              <a:solidFill>
                <a:srgbClr val="FFC000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文本框 93"/>
          <p:cNvSpPr txBox="1"/>
          <p:nvPr/>
        </p:nvSpPr>
        <p:spPr>
          <a:xfrm>
            <a:off x="-171664" y="648623"/>
            <a:ext cx="125351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C0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1. Sự lí thú của việc học môn Địa lí</a:t>
            </a:r>
            <a:endParaRPr lang="zh-CN" altLang="en-US" sz="3200" b="1">
              <a:solidFill>
                <a:srgbClr val="FFC000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  <a:p>
            <a:pPr algn="ctr"/>
            <a:endParaRPr lang="zh-CN" altLang="en-US" sz="3200" b="1">
              <a:solidFill>
                <a:srgbClr val="FFC000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848922" y="1284333"/>
            <a:ext cx="9745055" cy="19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nl-NL" alt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 vụ</a:t>
            </a:r>
            <a:endParaRPr kumimoji="0" lang="en-US" altLang="en-US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nl-NL" altLang="en-US" sz="2400" b="1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mục 2 SGK/T111 kết hợp với hiểu biết</a:t>
            </a:r>
            <a:r>
              <a:rPr kumimoji="0" lang="en-US" altLang="nl-NL" sz="2400" b="1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nl-NL" altLang="en-US" sz="2400" b="1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nl-NL" altLang="en-US" sz="2400" b="1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kumimoji="0" lang="en-US" altLang="nl-NL" sz="2400" b="1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400" b="1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 sao người dân vùng biển thường ra khơi vào chiều muộn?</a:t>
            </a:r>
            <a:endParaRPr kumimoji="0" lang="en-US" altLang="en-US" sz="24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nl-NL" altLang="en-US" sz="2400" b="1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Từ nh</a:t>
            </a:r>
            <a:r>
              <a:rPr kumimoji="0" lang="en-US" altLang="nl-NL" sz="2400" b="1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ữ</a:t>
            </a:r>
            <a:r>
              <a:rPr kumimoji="0" lang="nl-NL" altLang="en-US" sz="2400" b="1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câu ca dao, tục ngữ được đề cập trong bài học, em hãy nêu những lí thú của việc học môn Địa lí</a:t>
            </a:r>
            <a:r>
              <a:rPr kumimoji="0" lang="en-US" altLang="nl-NL" sz="2400" b="1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7" name="Picture 3" descr="Cap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83" y="3222839"/>
            <a:ext cx="8020594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423863"/>
            <a:ext cx="5713413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01460" y="5174852"/>
            <a:ext cx="4876800" cy="1407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Australia rộng hơn cả Mặt Trăng. Mặt Trăng có bán kính 3.476,28 km, trong khi Australia từ Đông sang Tây trải dài 4.000 km (Nguồn: MSN)</a:t>
            </a:r>
            <a:endParaRPr lang="en-US" sz="200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147" name="Picture 3" descr="nui-lua-o-nam-cuc-va-nhung-tran-phun-trao-tuyet-5258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1" y="423863"/>
            <a:ext cx="538480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3701" y="3409552"/>
            <a:ext cx="5524499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 lửa ở Nam Cực và những trận phun trào tuyết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Ngọn núi lửa này không chứa dung nham, lòng núi lửa không bao giờ quá 0</a:t>
            </a:r>
            <a:r>
              <a:rPr lang="en-US" sz="2000" i="1" baseline="30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US" sz="2000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endParaRPr lang="en-US" sz="200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148" name="Picture 4" descr="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4489848"/>
            <a:ext cx="2921000" cy="191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3701" y="4628752"/>
            <a:ext cx="26924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 tượng thiên nhiên kì lạ xuất hiện ở Việt Nam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https://www.youtube.com/watch?v=e4_ba-CVXkw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3455560" y="1707834"/>
            <a:ext cx="63576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C0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2. Vai trò của Địa lí trong cuộc sống</a:t>
            </a:r>
          </a:p>
        </p:txBody>
      </p: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995667" y="1952691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/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/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4618916" y="420961"/>
            <a:ext cx="3001010" cy="643890"/>
          </a:xfrm>
          <a:prstGeom prst="rect">
            <a:avLst/>
          </a:prstGeom>
          <a:noFill/>
        </p:spPr>
        <p:txBody>
          <a:bodyPr wrap="none" lIns="91389" tIns="45695" rIns="91389" bIns="45695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FFE88B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BÀI MỞ ĐẦU</a:t>
            </a:r>
            <a:endParaRPr lang="en-US" altLang="zh-CN" sz="3600" b="1" dirty="0">
              <a:solidFill>
                <a:srgbClr val="FFE88B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1962"/>
            <a:ext cx="10972799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1" y="4629631"/>
            <a:ext cx="10972798" cy="127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400" b="1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1/</a:t>
            </a:r>
            <a:r>
              <a:rPr lang="en-US" altLang="nl-NL" sz="2400" b="1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2400" b="1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Dựa vào câu chuyện trên, em hãy cho biết, Tiu-li đã tránh được sóng thần nhờ có kiến thức và kĩ năng địa lí nào?</a:t>
            </a:r>
            <a:endParaRPr lang="en-US" sz="2400" b="1" i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400" b="1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2/ Kiến thức Địa lí có vai trò như thế nào đối với cuộc sống</a:t>
            </a:r>
            <a:r>
              <a:rPr lang="en-US" altLang="nl-NL" sz="2400" b="1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altLang="nl-NL" sz="2400" b="1" i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995667" y="1952691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/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/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4618916" y="420961"/>
            <a:ext cx="3001010" cy="643890"/>
          </a:xfrm>
          <a:prstGeom prst="rect">
            <a:avLst/>
          </a:prstGeom>
          <a:noFill/>
        </p:spPr>
        <p:txBody>
          <a:bodyPr wrap="none" lIns="91389" tIns="45695" rIns="91389" bIns="45695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FFE88B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BÀI MỞ ĐẦU</a:t>
            </a:r>
            <a:endParaRPr lang="en-US" altLang="zh-CN" sz="3600" b="1" dirty="0">
              <a:solidFill>
                <a:srgbClr val="FFE88B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28"/>
          <p:cNvSpPr txBox="1"/>
          <p:nvPr/>
        </p:nvSpPr>
        <p:spPr>
          <a:xfrm>
            <a:off x="3542665" y="1889125"/>
            <a:ext cx="68427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>
                <a:solidFill>
                  <a:srgbClr val="FFC0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3. Tầm quan trọng của việc nắm các </a:t>
            </a:r>
          </a:p>
          <a:p>
            <a:pPr algn="just"/>
            <a:r>
              <a:rPr lang="en-US" altLang="zh-CN" sz="3200" b="1">
                <a:solidFill>
                  <a:srgbClr val="FFC0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khái niệm và kĩ năng Địa lí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Widescreen</PresentationFormat>
  <Paragraphs>69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方正静蕾简体</vt:lpstr>
      <vt:lpstr>Office Theme</vt:lpstr>
      <vt:lpstr>包图主题2</vt:lpstr>
      <vt:lpstr>Office 主题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106</cp:revision>
  <dcterms:created xsi:type="dcterms:W3CDTF">2020-11-02T15:38:00Z</dcterms:created>
  <dcterms:modified xsi:type="dcterms:W3CDTF">2022-09-06T03:04:03Z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49FEB080AC8947C6B54972A132D62A57</vt:lpwstr>
  </property>
  <property fmtid="{D5CDD505-2E9C-101B-9397-08002B2CF9AE}" pid="3" name="KSOProductBuildVer">
    <vt:lpwstr>1033-11.2.0.10265</vt:lpwstr>
  </property>
</Properties>
</file>